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71" r:id="rId3"/>
    <p:sldId id="257" r:id="rId4"/>
    <p:sldId id="265" r:id="rId5"/>
    <p:sldId id="264" r:id="rId6"/>
    <p:sldId id="267" r:id="rId7"/>
    <p:sldId id="275" r:id="rId8"/>
    <p:sldId id="278" r:id="rId9"/>
    <p:sldId id="277" r:id="rId10"/>
    <p:sldId id="276" r:id="rId11"/>
    <p:sldId id="268" r:id="rId12"/>
    <p:sldId id="269" r:id="rId13"/>
    <p:sldId id="281" r:id="rId14"/>
    <p:sldId id="270" r:id="rId15"/>
    <p:sldId id="279" r:id="rId16"/>
    <p:sldId id="263"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Репина Анастасия Андреевна" initials="РАА" lastIdx="1" clrIdx="0">
    <p:extLst>
      <p:ext uri="{19B8F6BF-5375-455C-9EA6-DF929625EA0E}">
        <p15:presenceInfo xmlns:p15="http://schemas.microsoft.com/office/powerpoint/2012/main" userId="13671e06-fdb1-419c-81ba-18a105131c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93955"/>
    <a:srgbClr val="C8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9799"/>
  </p:normalViewPr>
  <p:slideViewPr>
    <p:cSldViewPr snapToGrid="0" snapToObjects="1">
      <p:cViewPr varScale="1">
        <p:scale>
          <a:sx n="42" d="100"/>
          <a:sy n="42" d="100"/>
        </p:scale>
        <p:origin x="30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По данным Flurry Analytics рынок мобильных приложений установил новый рекорд. </a:t>
            </a:r>
          </a:p>
          <a:p>
            <a:r>
              <a:rPr lang="ru-RU" sz="2200" dirty="0">
                <a:effectLst/>
                <a:latin typeface="Helvetica Neue"/>
                <a:ea typeface="Helvetica Neue"/>
                <a:cs typeface="Helvetica Neue"/>
                <a:sym typeface="Helvetica Neue"/>
              </a:rPr>
              <a:t>Спрос на приложения для путешествий, спорта, здоровья и фитнеса — наряду с мессенджерами и социальными приложениями - вырос на 54%</a:t>
            </a:r>
          </a:p>
          <a:p>
            <a:r>
              <a:rPr lang="ru-RU" sz="2200" dirty="0">
                <a:effectLst/>
                <a:latin typeface="Helvetica Neue"/>
                <a:ea typeface="Helvetica Neue"/>
                <a:cs typeface="Helvetica Neue"/>
                <a:sym typeface="Helvetica Neue"/>
              </a:rPr>
              <a:t>Существующие приложения активно развиваются, стараясь привлечь новых пользователей всеми возможными способами и завоевывая новые платформы.</a:t>
            </a:r>
          </a:p>
          <a:p>
            <a:r>
              <a:rPr lang="ru-RU" sz="2200" dirty="0">
                <a:effectLst/>
                <a:latin typeface="Helvetica Neue"/>
                <a:ea typeface="Helvetica Neue"/>
                <a:cs typeface="Helvetica Neue"/>
                <a:sym typeface="Helvetica Neue"/>
              </a:rPr>
              <a:t>В 21 веке область цифровой медицины больше не вызывает удивления и принимается скорее как данность. Многие рутинные задачи, связанные с мониторингом и контролем здоровья сегодня выполняются именно с использованием </a:t>
            </a:r>
            <a:r>
              <a:rPr lang="en-US" sz="2200" dirty="0">
                <a:effectLst/>
                <a:latin typeface="Helvetica Neue"/>
                <a:ea typeface="Helvetica Neue"/>
                <a:cs typeface="Helvetica Neue"/>
                <a:sym typeface="Helvetica Neue"/>
              </a:rPr>
              <a:t>IT. </a:t>
            </a:r>
          </a:p>
          <a:p>
            <a:r>
              <a:rPr lang="ru-RU" sz="2200" dirty="0">
                <a:effectLst/>
                <a:latin typeface="Helvetica Neue"/>
                <a:ea typeface="Helvetica Neue"/>
                <a:cs typeface="Helvetica Neue"/>
                <a:sym typeface="Helvetica Neue"/>
              </a:rPr>
              <a:t>Особенную популярность у пользователей завоевывают так называемые носимые устройства, под которыми понимаются различные часы, браслеты и прочие девайсы, имеющие </a:t>
            </a:r>
            <a:r>
              <a:rPr lang="ru-RU" sz="2200" dirty="0" err="1">
                <a:effectLst/>
                <a:latin typeface="Helvetica Neue"/>
                <a:ea typeface="Helvetica Neue"/>
                <a:cs typeface="Helvetica Neue"/>
                <a:sym typeface="Helvetica Neue"/>
              </a:rPr>
              <a:t>возоможность</a:t>
            </a:r>
            <a:r>
              <a:rPr lang="ru-RU" sz="2200" dirty="0">
                <a:effectLst/>
                <a:latin typeface="Helvetica Neue"/>
                <a:ea typeface="Helvetica Neue"/>
                <a:cs typeface="Helvetica Neue"/>
                <a:sym typeface="Helvetica Neue"/>
              </a:rPr>
              <a:t> с помощью датчиков считывать самочувствие.</a:t>
            </a:r>
          </a:p>
          <a:p>
            <a:r>
              <a:rPr lang="ru-RU" sz="2200" dirty="0">
                <a:effectLst/>
                <a:latin typeface="Helvetica Neue"/>
                <a:ea typeface="Helvetica Neue"/>
                <a:cs typeface="Helvetica Neue"/>
                <a:sym typeface="Helvetica Neue"/>
              </a:rPr>
              <a:t>Одной и наиболее интересных областей здоровья в области цифровой медицины является беременность и послеродовой период, поскольку включает в себя немало различных задач, параметров и характеристик, которые можно и нужно отслеживать.</a:t>
            </a:r>
          </a:p>
          <a:p>
            <a:r>
              <a:rPr lang="ru-RU" sz="2200" dirty="0">
                <a:effectLst/>
                <a:latin typeface="Helvetica Neue"/>
                <a:ea typeface="Helvetica Neue"/>
                <a:cs typeface="Helvetica Neue"/>
                <a:sym typeface="Helvetica Neue"/>
              </a:rPr>
              <a:t>Однако именно здесь мы сталкиваемся с проблемой, которая связанна с тем, что создавая приложение для ребенка, разработчики забывают о том, что самочувствие мамы тесно с ним связано и очень важно контролировать и его</a:t>
            </a:r>
          </a:p>
        </p:txBody>
      </p:sp>
    </p:spTree>
    <p:extLst>
      <p:ext uri="{BB962C8B-B14F-4D97-AF65-F5344CB8AC3E}">
        <p14:creationId xmlns:p14="http://schemas.microsoft.com/office/powerpoint/2010/main" val="7937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Именно поэтому столь актуальным видится разработка приложения, которое позволит не только </a:t>
            </a:r>
            <a:r>
              <a:rPr lang="ru-RU" dirty="0" err="1"/>
              <a:t>мониторить</a:t>
            </a:r>
            <a:r>
              <a:rPr lang="ru-RU" dirty="0"/>
              <a:t> здоровье малыша, но и мамы. С использованием носимых устройств будет иметься возможность следить с параметрами мамы в режиме реального времени и увидеть при желании зависимость между изменениями самочувствия мамы и ребенка</a:t>
            </a:r>
          </a:p>
        </p:txBody>
      </p:sp>
    </p:spTree>
    <p:extLst>
      <p:ext uri="{BB962C8B-B14F-4D97-AF65-F5344CB8AC3E}">
        <p14:creationId xmlns:p14="http://schemas.microsoft.com/office/powerpoint/2010/main" val="283438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исследовательской работы подготовительный этап очень важен. </a:t>
            </a:r>
          </a:p>
          <a:p>
            <a:r>
              <a:rPr lang="ru-RU" sz="2200" dirty="0">
                <a:effectLst/>
                <a:latin typeface="Helvetica Neue"/>
                <a:ea typeface="Helvetica Neue"/>
                <a:cs typeface="Helvetica Neue"/>
                <a:sym typeface="Helvetica Neue"/>
              </a:rPr>
              <a:t>На данном этапе необходимо проанализировать уже существующие проекты и понять, каковы их преимущества и недостатки. </a:t>
            </a:r>
          </a:p>
          <a:p>
            <a:r>
              <a:rPr lang="ru-RU" sz="2200" dirty="0">
                <a:effectLst/>
                <a:latin typeface="Helvetica Neue"/>
                <a:ea typeface="Helvetica Neue"/>
                <a:cs typeface="Helvetica Neue"/>
                <a:sym typeface="Helvetica Neue"/>
              </a:rPr>
              <a:t>Таким образом, позже будет возможность создать свою собственную работу с учетом проблем и преимуществ конкурентов. </a:t>
            </a:r>
          </a:p>
          <a:p>
            <a:r>
              <a:rPr lang="ru-RU" sz="2200" dirty="0">
                <a:effectLst/>
                <a:latin typeface="Helvetica Neue"/>
                <a:ea typeface="Helvetica Neue"/>
                <a:cs typeface="Helvetica Neue"/>
                <a:sym typeface="Helvetica Neue"/>
              </a:rPr>
              <a:t>Соответствующий обзор в рамках работы был проведен не только для платформы Android, но и для IOS с целью более обширного изучения области.</a:t>
            </a:r>
          </a:p>
          <a:p>
            <a:r>
              <a:rPr lang="ru-RU" sz="2200" dirty="0">
                <a:effectLst/>
                <a:latin typeface="Helvetica Neue"/>
                <a:ea typeface="Helvetica Neue"/>
                <a:cs typeface="Helvetica Neue"/>
                <a:sym typeface="Helvetica Neue"/>
              </a:rPr>
              <a:t>В каждом приложении оценивалось 7 параметров: цена, наличие мониторинга здоровья ребенка и матери, стабильность работы, наличие расписания (дневника), сбор информации с носимых устройств и анализ данных</a:t>
            </a:r>
          </a:p>
          <a:p>
            <a:endParaRPr lang="ru-RU" dirty="0"/>
          </a:p>
        </p:txBody>
      </p:sp>
    </p:spTree>
    <p:extLst>
      <p:ext uri="{BB962C8B-B14F-4D97-AF65-F5344CB8AC3E}">
        <p14:creationId xmlns:p14="http://schemas.microsoft.com/office/powerpoint/2010/main" val="400859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Для хранения накапливаемой информации необходимо использовать базу данных. Было принято решение об использовании реляционной </a:t>
            </a:r>
            <a:r>
              <a:rPr lang="en-US" sz="2200" dirty="0">
                <a:effectLst/>
                <a:latin typeface="Helvetica Neue"/>
                <a:ea typeface="Helvetica Neue"/>
                <a:cs typeface="Helvetica Neue"/>
                <a:sym typeface="Helvetica Neue"/>
              </a:rPr>
              <a:t>No</a:t>
            </a:r>
            <a:r>
              <a:rPr lang="ru-RU" sz="2200" dirty="0">
                <a:effectLst/>
                <a:latin typeface="Helvetica Neue"/>
                <a:ea typeface="Helvetica Neue"/>
                <a:cs typeface="Helvetica Neue"/>
                <a:sym typeface="Helvetica Neue"/>
              </a:rPr>
              <a:t>-</a:t>
            </a:r>
            <a:r>
              <a:rPr lang="en-US" sz="2200" dirty="0">
                <a:effectLst/>
                <a:latin typeface="Helvetica Neue"/>
                <a:ea typeface="Helvetica Neue"/>
                <a:cs typeface="Helvetica Neue"/>
                <a:sym typeface="Helvetica Neue"/>
              </a:rPr>
              <a:t>SQL </a:t>
            </a:r>
            <a:r>
              <a:rPr lang="ru-RU" sz="2200" dirty="0">
                <a:effectLst/>
                <a:latin typeface="Helvetica Neue"/>
                <a:ea typeface="Helvetica Neue"/>
                <a:cs typeface="Helvetica Neue"/>
                <a:sym typeface="Helvetica Neue"/>
              </a:rPr>
              <a:t>базы данных. Была разработана модель данных в третьей нормальной форме, в которой не используются связи много ко многим. </a:t>
            </a:r>
          </a:p>
          <a:p>
            <a:r>
              <a:rPr lang="ru-RU" sz="2200" dirty="0">
                <a:effectLst/>
                <a:latin typeface="Helvetica Neue"/>
                <a:ea typeface="Helvetica Neue"/>
                <a:cs typeface="Helvetica Neue"/>
                <a:sym typeface="Helvetica Neue"/>
              </a:rPr>
              <a:t>База данных состоит из 11 таблиц</a:t>
            </a:r>
            <a:r>
              <a:rPr lang="ru-RU" dirty="0">
                <a:effectLst/>
              </a:rPr>
              <a:t> </a:t>
            </a:r>
            <a:endParaRPr lang="ru-RU" dirty="0"/>
          </a:p>
        </p:txBody>
      </p:sp>
    </p:spTree>
    <p:extLst>
      <p:ext uri="{BB962C8B-B14F-4D97-AF65-F5344CB8AC3E}">
        <p14:creationId xmlns:p14="http://schemas.microsoft.com/office/powerpoint/2010/main" val="338821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качестве основного источника данных о здоровье мамы был выбран сервис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[5]. Существует множество различных фитнес-трекеров и совместимых с ними приложений, которые отслеживают диету, сон, вес и другие параметры. Однако в данной ситуации сервис от </a:t>
            </a:r>
            <a:r>
              <a:rPr lang="en-US" sz="2200" dirty="0">
                <a:effectLst/>
                <a:latin typeface="Helvetica Neue"/>
                <a:ea typeface="Helvetica Neue"/>
                <a:cs typeface="Helvetica Neue"/>
                <a:sym typeface="Helvetica Neue"/>
              </a:rPr>
              <a:t>Google </a:t>
            </a:r>
            <a:r>
              <a:rPr lang="ru-RU" sz="2200" dirty="0">
                <a:effectLst/>
                <a:latin typeface="Helvetica Neue"/>
                <a:ea typeface="Helvetica Neue"/>
                <a:cs typeface="Helvetica Neue"/>
                <a:sym typeface="Helvetica Neue"/>
              </a:rPr>
              <a:t>находится на шаг впереди и стремится объединить все данные с носимых устройств и существующих программ в одно хранилище, используя хорошо документированный набор </a:t>
            </a:r>
            <a:r>
              <a:rPr lang="en-US" sz="2200" dirty="0">
                <a:effectLst/>
                <a:latin typeface="Helvetica Neue"/>
                <a:ea typeface="Helvetica Neue"/>
                <a:cs typeface="Helvetica Neue"/>
                <a:sym typeface="Helvetica Neue"/>
              </a:rPr>
              <a:t>API </a:t>
            </a:r>
          </a:p>
          <a:p>
            <a:endParaRPr lang="ru-RU" dirty="0"/>
          </a:p>
        </p:txBody>
      </p:sp>
    </p:spTree>
    <p:extLst>
      <p:ext uri="{BB962C8B-B14F-4D97-AF65-F5344CB8AC3E}">
        <p14:creationId xmlns:p14="http://schemas.microsoft.com/office/powerpoint/2010/main" val="273883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выполнения работы автором был разработан алгоритм передачи и обработки данных </a:t>
            </a:r>
            <a:r>
              <a:rPr lang="en-US" sz="2200" dirty="0">
                <a:effectLst/>
                <a:latin typeface="Helvetica Neue"/>
                <a:ea typeface="Helvetica Neue"/>
                <a:cs typeface="Helvetica Neue"/>
                <a:sym typeface="Helvetica Neue"/>
              </a:rPr>
              <a:t>Google Fit</a:t>
            </a:r>
            <a:r>
              <a:rPr lang="ru-RU" sz="2200" dirty="0">
                <a:effectLst/>
                <a:latin typeface="Helvetica Neue"/>
                <a:ea typeface="Helvetica Neue"/>
                <a:cs typeface="Helvetica Neue"/>
                <a:sym typeface="Helvetica Neue"/>
              </a:rPr>
              <a:t>, который выполняется следующим образом:</a:t>
            </a:r>
          </a:p>
          <a:p>
            <a:pPr lvl="0"/>
            <a:r>
              <a:rPr lang="ru-RU" sz="2200" dirty="0">
                <a:effectLst/>
                <a:latin typeface="Helvetica Neue"/>
                <a:ea typeface="Helvetica Neue"/>
                <a:cs typeface="Helvetica Neue"/>
                <a:sym typeface="Helvetica Neue"/>
              </a:rPr>
              <a:t>В манифесте проекта производится подключение сервиса, который отвечает за сбор данных здоровья в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и уведомление об их появлении в вызывающих активностях;</a:t>
            </a:r>
          </a:p>
          <a:p>
            <a:pPr lvl="0"/>
            <a:r>
              <a:rPr lang="ru-RU" sz="2200" dirty="0">
                <a:effectLst/>
                <a:latin typeface="Helvetica Neue"/>
                <a:ea typeface="Helvetica Neue"/>
                <a:cs typeface="Helvetica Neue"/>
                <a:sym typeface="Helvetica Neue"/>
              </a:rPr>
              <a:t>В активностях прописываются подключения на уведомления о новых данных;</a:t>
            </a:r>
          </a:p>
          <a:p>
            <a:pPr lvl="0"/>
            <a:r>
              <a:rPr lang="ru-RU" sz="2200" dirty="0">
                <a:effectLst/>
                <a:latin typeface="Helvetica Neue"/>
                <a:ea typeface="Helvetica Neue"/>
                <a:cs typeface="Helvetica Neue"/>
                <a:sym typeface="Helvetica Neue"/>
              </a:rPr>
              <a:t>Активность формирует запрос к сервису, указанному в манифесте;</a:t>
            </a:r>
          </a:p>
          <a:p>
            <a:pPr lvl="0"/>
            <a:r>
              <a:rPr lang="ru-RU" sz="2200" dirty="0">
                <a:effectLst/>
                <a:latin typeface="Helvetica Neue"/>
                <a:ea typeface="Helvetica Neue"/>
                <a:cs typeface="Helvetica Neue"/>
                <a:sym typeface="Helvetica Neue"/>
              </a:rPr>
              <a:t>В сервисе выполняется подключение и запрос к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через </a:t>
            </a:r>
            <a:r>
              <a:rPr lang="en-US" sz="2200" dirty="0">
                <a:effectLst/>
                <a:latin typeface="Helvetica Neue"/>
                <a:ea typeface="Helvetica Neue"/>
                <a:cs typeface="Helvetica Neue"/>
                <a:sym typeface="Helvetica Neue"/>
              </a:rPr>
              <a:t>API </a:t>
            </a:r>
            <a:r>
              <a:rPr lang="ru-RU" sz="2200" dirty="0">
                <a:effectLst/>
                <a:latin typeface="Helvetica Neue"/>
                <a:ea typeface="Helvetica Neue"/>
                <a:cs typeface="Helvetica Neue"/>
                <a:sym typeface="Helvetica Neue"/>
              </a:rPr>
              <a:t>и требуемые </a:t>
            </a:r>
            <a:r>
              <a:rPr lang="en-US" sz="2200" dirty="0">
                <a:effectLst/>
                <a:latin typeface="Helvetica Neue"/>
                <a:ea typeface="Helvetica Neue"/>
                <a:cs typeface="Helvetica Neue"/>
                <a:sym typeface="Helvetica Neue"/>
              </a:rPr>
              <a:t>Scope</a:t>
            </a:r>
            <a:r>
              <a:rPr lang="ru-RU" sz="2200" dirty="0">
                <a:effectLst/>
                <a:latin typeface="Helvetica Neue"/>
                <a:ea typeface="Helvetica Neue"/>
                <a:cs typeface="Helvetica Neue"/>
                <a:sym typeface="Helvetica Neue"/>
              </a:rPr>
              <a:t>;</a:t>
            </a:r>
          </a:p>
          <a:p>
            <a:pPr lvl="0"/>
            <a:r>
              <a:rPr lang="ru-RU" sz="2200" dirty="0">
                <a:effectLst/>
                <a:latin typeface="Helvetica Neue"/>
                <a:ea typeface="Helvetica Neue"/>
                <a:cs typeface="Helvetica Neue"/>
                <a:sym typeface="Helvetica Neue"/>
              </a:rPr>
              <a:t>В сервисе происходит агрегирование интересующих параметров внутри методов;</a:t>
            </a:r>
          </a:p>
          <a:p>
            <a:pPr lvl="0"/>
            <a:r>
              <a:rPr lang="ru-RU" sz="2200" dirty="0">
                <a:effectLst/>
                <a:latin typeface="Helvetica Neue"/>
                <a:ea typeface="Helvetica Neue"/>
                <a:cs typeface="Helvetica Neue"/>
                <a:sym typeface="Helvetica Neue"/>
              </a:rPr>
              <a:t>В сервисе происходит обработка полученных данных;</a:t>
            </a:r>
          </a:p>
          <a:p>
            <a:pPr lvl="0"/>
            <a:r>
              <a:rPr lang="ru-RU" sz="2200" dirty="0">
                <a:effectLst/>
                <a:latin typeface="Helvetica Neue"/>
                <a:ea typeface="Helvetica Neue"/>
                <a:cs typeface="Helvetica Neue"/>
                <a:sym typeface="Helvetica Neue"/>
              </a:rPr>
              <a:t>После отработки сервис присылает уведомление в вызывающую активность с результатами работы;</a:t>
            </a:r>
          </a:p>
          <a:p>
            <a:pPr lvl="0"/>
            <a:r>
              <a:rPr lang="ru-RU" sz="2200" dirty="0">
                <a:effectLst/>
                <a:latin typeface="Helvetica Neue"/>
                <a:ea typeface="Helvetica Neue"/>
                <a:cs typeface="Helvetica Neue"/>
                <a:sym typeface="Helvetica Neue"/>
              </a:rPr>
              <a:t>Активность выводит результаты пользователю.</a:t>
            </a:r>
          </a:p>
          <a:p>
            <a:endParaRPr lang="ru-RU" dirty="0"/>
          </a:p>
        </p:txBody>
      </p:sp>
    </p:spTree>
    <p:extLst>
      <p:ext uri="{BB962C8B-B14F-4D97-AF65-F5344CB8AC3E}">
        <p14:creationId xmlns:p14="http://schemas.microsoft.com/office/powerpoint/2010/main" val="11832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png"/><Relationship Id="rId10" Type="http://schemas.openxmlformats.org/officeDocument/2006/relationships/image" Target="../media/image17.tiff"/><Relationship Id="rId4" Type="http://schemas.openxmlformats.org/officeDocument/2006/relationships/image" Target="../media/image20.tiff"/><Relationship Id="rId9" Type="http://schemas.openxmlformats.org/officeDocument/2006/relationships/image" Target="../media/image24.tiff"/></Relationships>
</file>

<file path=ppt/slides/_rels/slide12.xml.rels><?xml version="1.0" encoding="UTF-8" standalone="yes"?>
<Relationships xmlns="http://schemas.openxmlformats.org/package/2006/relationships"><Relationship Id="rId3" Type="http://schemas.openxmlformats.org/officeDocument/2006/relationships/image" Target="../media/image25.tiff"/><Relationship Id="rId7"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tiff"/></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4496722" y="1783833"/>
            <a:ext cx="8358450" cy="29554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Выпускная Квалификационная работа</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4"/>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561125" y="64678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8378614" y="3993402"/>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502400" y="5875177"/>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40153" y="4304557"/>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801451" y="4304557"/>
            <a:ext cx="4406900" cy="1778000"/>
          </a:xfrm>
          <a:prstGeom prst="rect">
            <a:avLst/>
          </a:prstGeom>
        </p:spPr>
      </p:pic>
      <p:pic>
        <p:nvPicPr>
          <p:cNvPr id="16" name="Рисунок 15">
            <a:extLst>
              <a:ext uri="{FF2B5EF4-FFF2-40B4-BE49-F238E27FC236}">
                <a16:creationId xmlns:a16="http://schemas.microsoft.com/office/drawing/2014/main" id="{ACF3642B-DFEF-2647-8B2C-7B19E8E5F2B4}"/>
              </a:ext>
            </a:extLst>
          </p:cNvPr>
          <p:cNvPicPr>
            <a:picLocks noChangeAspect="1"/>
          </p:cNvPicPr>
          <p:nvPr/>
        </p:nvPicPr>
        <p:blipFill rotWithShape="1">
          <a:blip r:embed="rId10"/>
          <a:srcRect l="20366" r="21570"/>
          <a:stretch/>
        </p:blipFill>
        <p:spPr>
          <a:xfrm>
            <a:off x="4445708" y="6722267"/>
            <a:ext cx="2162074" cy="186182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3"/>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4"/>
          <a:stretch>
            <a:fillRect/>
          </a:stretch>
        </p:blipFill>
        <p:spPr>
          <a:xfrm>
            <a:off x="7070031" y="2190990"/>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5"/>
          <a:stretch>
            <a:fillRect/>
          </a:stretch>
        </p:blipFill>
        <p:spPr>
          <a:xfrm>
            <a:off x="10112442" y="2189550"/>
            <a:ext cx="2294237" cy="1390018"/>
          </a:xfrm>
          <a:prstGeom prst="rect">
            <a:avLst/>
          </a:prstGeom>
          <a:ln>
            <a:solidFill>
              <a:schemeClr val="tx1"/>
            </a:solidFill>
          </a:ln>
        </p:spPr>
      </p:pic>
      <p:sp>
        <p:nvSpPr>
          <p:cNvPr id="3" name="TextBox 2">
            <a:extLst>
              <a:ext uri="{FF2B5EF4-FFF2-40B4-BE49-F238E27FC236}">
                <a16:creationId xmlns:a16="http://schemas.microsoft.com/office/drawing/2014/main" id="{44315771-4365-5246-8C5A-C6247739EFDA}"/>
              </a:ext>
            </a:extLst>
          </p:cNvPr>
          <p:cNvSpPr txBox="1"/>
          <p:nvPr/>
        </p:nvSpPr>
        <p:spPr>
          <a:xfrm>
            <a:off x="8231964" y="7016420"/>
            <a:ext cx="285313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293955"/>
                </a:solidFill>
                <a:effectLst/>
                <a:uFillTx/>
                <a:latin typeface="+mj-lt"/>
                <a:ea typeface="+mj-ea"/>
                <a:cs typeface="+mj-cs"/>
                <a:sym typeface="Helvetica Light"/>
              </a:rPr>
              <a:t>&gt;5000 </a:t>
            </a:r>
            <a:r>
              <a:rPr kumimoji="0" lang="ru-RU" sz="3600" b="1" i="0" u="none" strike="noStrike" cap="none" spc="0" normalizeH="0" baseline="0" dirty="0">
                <a:ln>
                  <a:noFill/>
                </a:ln>
                <a:solidFill>
                  <a:srgbClr val="293955"/>
                </a:solidFill>
                <a:effectLst/>
                <a:uFillTx/>
                <a:latin typeface="+mj-lt"/>
                <a:ea typeface="+mj-ea"/>
                <a:cs typeface="+mj-cs"/>
                <a:sym typeface="Helvetica Light"/>
              </a:rPr>
              <a:t>устройств</a:t>
            </a:r>
          </a:p>
        </p:txBody>
      </p:sp>
      <p:pic>
        <p:nvPicPr>
          <p:cNvPr id="5" name="Рисунок 4">
            <a:extLst>
              <a:ext uri="{FF2B5EF4-FFF2-40B4-BE49-F238E27FC236}">
                <a16:creationId xmlns:a16="http://schemas.microsoft.com/office/drawing/2014/main" id="{429EBA84-76FF-DE48-8DB3-5AFE7A6AEF35}"/>
              </a:ext>
            </a:extLst>
          </p:cNvPr>
          <p:cNvPicPr>
            <a:picLocks noChangeAspect="1"/>
          </p:cNvPicPr>
          <p:nvPr/>
        </p:nvPicPr>
        <p:blipFill>
          <a:blip r:embed="rId6"/>
          <a:stretch>
            <a:fillRect/>
          </a:stretch>
        </p:blipFill>
        <p:spPr>
          <a:xfrm>
            <a:off x="7007227" y="4319087"/>
            <a:ext cx="5857157" cy="2343112"/>
          </a:xfrm>
          <a:prstGeom prst="rect">
            <a:avLst/>
          </a:prstGeom>
        </p:spPr>
      </p:pic>
      <p:pic>
        <p:nvPicPr>
          <p:cNvPr id="9" name="Рисунок 8">
            <a:extLst>
              <a:ext uri="{FF2B5EF4-FFF2-40B4-BE49-F238E27FC236}">
                <a16:creationId xmlns:a16="http://schemas.microsoft.com/office/drawing/2014/main" id="{4C1200D2-20E4-684E-AC5E-EED7E124EECD}"/>
              </a:ext>
            </a:extLst>
          </p:cNvPr>
          <p:cNvPicPr>
            <a:picLocks noChangeAspect="1"/>
          </p:cNvPicPr>
          <p:nvPr/>
        </p:nvPicPr>
        <p:blipFill>
          <a:blip r:embed="rId7"/>
          <a:stretch>
            <a:fillRect/>
          </a:stretch>
        </p:blipFill>
        <p:spPr>
          <a:xfrm>
            <a:off x="709090" y="2001704"/>
            <a:ext cx="6134907" cy="5953962"/>
          </a:xfrm>
          <a:prstGeom prst="rect">
            <a:avLst/>
          </a:prstGeom>
        </p:spPr>
      </p:pic>
    </p:spTree>
    <p:extLst>
      <p:ext uri="{BB962C8B-B14F-4D97-AF65-F5344CB8AC3E}">
        <p14:creationId xmlns:p14="http://schemas.microsoft.com/office/powerpoint/2010/main" val="40217206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ym typeface="Arial Narrow"/>
              </a:rPr>
              <a:t>Пути дальнейшей работы</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TextBox 3">
            <a:extLst>
              <a:ext uri="{FF2B5EF4-FFF2-40B4-BE49-F238E27FC236}">
                <a16:creationId xmlns:a16="http://schemas.microsoft.com/office/drawing/2014/main" id="{3C5E7565-6A9B-BD40-9376-DBE5D94BC261}"/>
              </a:ext>
            </a:extLst>
          </p:cNvPr>
          <p:cNvSpPr txBox="1"/>
          <p:nvPr/>
        </p:nvSpPr>
        <p:spPr>
          <a:xfrm>
            <a:off x="652150" y="2053791"/>
            <a:ext cx="11784454" cy="3980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lgn="l">
              <a:buFont typeface="Arial" panose="020B0604020202020204" pitchFamily="34" charset="0"/>
              <a:buChar char="•"/>
            </a:pPr>
            <a:r>
              <a:rPr lang="ru-RU" dirty="0"/>
              <a:t>Поддержка платформы </a:t>
            </a:r>
            <a:r>
              <a:rPr lang="en-US" dirty="0"/>
              <a:t>IOS</a:t>
            </a:r>
            <a:r>
              <a:rPr lang="ru-RU" dirty="0"/>
              <a:t> (</a:t>
            </a:r>
            <a:r>
              <a:rPr lang="en-US" dirty="0"/>
              <a:t>Health Kit</a:t>
            </a:r>
            <a:r>
              <a:rPr lang="ru-RU" dirty="0"/>
              <a:t>)</a:t>
            </a:r>
            <a:r>
              <a:rPr lang="en-US" dirty="0"/>
              <a:t>;</a:t>
            </a:r>
            <a:endParaRPr lang="ru-RU" dirty="0"/>
          </a:p>
          <a:p>
            <a:pPr marL="571500" indent="-571500" algn="l">
              <a:buFont typeface="Arial" panose="020B0604020202020204" pitchFamily="34" charset="0"/>
              <a:buChar char="•"/>
            </a:pPr>
            <a:r>
              <a:rPr lang="ru-RU" dirty="0"/>
              <a:t>Работа с несколькими детьми в рамках одного аккаунта</a:t>
            </a:r>
            <a:r>
              <a:rPr lang="en-US" dirty="0"/>
              <a:t>;</a:t>
            </a:r>
          </a:p>
          <a:p>
            <a:pPr marL="571500" indent="-571500" algn="l">
              <a:buFont typeface="Arial" panose="020B0604020202020204" pitchFamily="34" charset="0"/>
              <a:buChar char="•"/>
            </a:pPr>
            <a:r>
              <a:rPr lang="ru-RU" dirty="0"/>
              <a:t>Расширение списка параметров</a:t>
            </a:r>
            <a:r>
              <a:rPr lang="en-US" dirty="0"/>
              <a:t>;</a:t>
            </a:r>
          </a:p>
          <a:p>
            <a:pPr marL="571500" indent="-571500" algn="l">
              <a:buFont typeface="Arial" panose="020B0604020202020204" pitchFamily="34" charset="0"/>
              <a:buChar char="•"/>
            </a:pPr>
            <a:r>
              <a:rPr lang="ru-RU" dirty="0"/>
              <a:t>Новые выгрузки, визуальная аналитика и уведомления.</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144980163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292531" y="1692231"/>
            <a:ext cx="12571853" cy="7439472"/>
          </a:xfrm>
          <a:prstGeom prst="rect">
            <a:avLst/>
          </a:prstGeom>
        </p:spPr>
        <p:txBody>
          <a:bodyPr wrap="square">
            <a:spAutoFit/>
          </a:bodyPr>
          <a:lstStyle/>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C. Kratzke, C. Cox. Global Journal of Health Education and Promotion, vol. 15, pp. 72-82, 2012;</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Онлайн-издание о технологиях и трендах “</a:t>
            </a:r>
            <a:r>
              <a:rPr lang="en-US" sz="1600" dirty="0" err="1">
                <a:solidFill>
                  <a:srgbClr val="293955"/>
                </a:solidFill>
                <a:latin typeface="Times New Roman" panose="02020603050405020304" pitchFamily="18" charset="0"/>
                <a:ea typeface="Calibri" panose="020F0502020204030204" pitchFamily="34" charset="0"/>
              </a:rPr>
              <a:t>TJournal</a:t>
            </a:r>
            <a:r>
              <a:rPr lang="ru-RU" sz="1600" dirty="0">
                <a:solidFill>
                  <a:srgbClr val="293955"/>
                </a:solidFill>
                <a:latin typeface="Times New Roman" panose="02020603050405020304" pitchFamily="18" charset="0"/>
                <a:ea typeface="Calibri" panose="020F0502020204030204" pitchFamily="34" charset="0"/>
              </a:rPr>
              <a:t>”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tjournal.ru</a:t>
            </a:r>
            <a:r>
              <a:rPr lang="en-US" sz="1600" dirty="0">
                <a:solidFill>
                  <a:srgbClr val="293955"/>
                </a:solidFill>
                <a:latin typeface="Times New Roman" panose="02020603050405020304" pitchFamily="18" charset="0"/>
                <a:ea typeface="Calibri" panose="020F0502020204030204" pitchFamily="34" charset="0"/>
              </a:rPr>
              <a:t>/67691-google-pereimenoval-android-wear-i-hochet-privlech-polzovateley-iphone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Сайт международного информационного агентства Россия сегодня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ria.ru</a:t>
            </a:r>
            <a:r>
              <a:rPr lang="en-US" sz="1600" dirty="0">
                <a:solidFill>
                  <a:srgbClr val="293955"/>
                </a:solidFill>
                <a:latin typeface="Times New Roman" panose="02020603050405020304" pitchFamily="18" charset="0"/>
                <a:ea typeface="Calibri" panose="020F0502020204030204" pitchFamily="34" charset="0"/>
              </a:rPr>
              <a:t>/society/20180222/1515115792</a:t>
            </a:r>
            <a:r>
              <a:rPr lang="ru-RU" sz="1600" dirty="0">
                <a:solidFill>
                  <a:srgbClr val="293955"/>
                </a:solidFill>
                <a:latin typeface="Times New Roman" panose="02020603050405020304" pitchFamily="18" charset="0"/>
                <a:ea typeface="Calibri" panose="020F0502020204030204" pitchFamily="34" charset="0"/>
              </a:rPr>
              <a:t>.</a:t>
            </a:r>
            <a:r>
              <a:rPr lang="ru-RU" sz="1600" dirty="0" err="1">
                <a:solidFill>
                  <a:srgbClr val="293955"/>
                </a:solidFill>
                <a:latin typeface="Times New Roman" panose="02020603050405020304" pitchFamily="18" charset="0"/>
                <a:ea typeface="Calibri" panose="020F0502020204030204" pitchFamily="34" charset="0"/>
              </a:rPr>
              <a:t>html</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E. Derbyshire, D. Dancey. “Smartphone Medical Applications for Women’s Health: What Is the Evidence-Base and Feedback?”. </a:t>
            </a:r>
            <a:r>
              <a:rPr lang="ru-RU" sz="1600" dirty="0">
                <a:solidFill>
                  <a:srgbClr val="293955"/>
                </a:solidFill>
                <a:latin typeface="Times New Roman" panose="02020603050405020304" pitchFamily="18" charset="0"/>
                <a:ea typeface="Calibri" panose="020F0502020204030204" pitchFamily="34" charset="0"/>
              </a:rPr>
              <a:t>International Journal of Telemedicine and Applications, vol. 2013, Article ID 782074, 2013</a:t>
            </a:r>
            <a:r>
              <a:rPr lang="en-US" sz="1600" dirty="0">
                <a:solidFill>
                  <a:srgbClr val="293955"/>
                </a:solidFill>
                <a:latin typeface="Times New Roman" panose="02020603050405020304" pitchFamily="18" charset="0"/>
                <a:ea typeface="Calibri" panose="020F0502020204030204" pitchFamily="34" charset="0"/>
              </a:rPr>
              <a:t>;</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Google Inc., “Health-tracking platform”</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URL: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intl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_</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fit</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V. Gay, P. Leijdekkers. “Bringing Health and Fitness Data Together for Connected Health Care: Mobile Apps as Enablers of Interoperability”, J Med Internet Res, vol. 17, p. 260, 2015;</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 Simon Khalaf, SVP, Product &amp; Engineering, Publisher Products, Yahoo, Flurry Analytics [</a:t>
            </a:r>
            <a:r>
              <a:rPr lang="en-US" sz="1600" dirty="0" err="1">
                <a:solidFill>
                  <a:srgbClr val="293955"/>
                </a:solidFill>
                <a:latin typeface="Times New Roman" panose="02020603050405020304" pitchFamily="18" charset="0"/>
                <a:ea typeface="Calibri" panose="020F0502020204030204" pitchFamily="34" charset="0"/>
              </a:rPr>
              <a:t>Электронный</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ресурс</a:t>
            </a:r>
            <a:r>
              <a:rPr lang="en-US" sz="1600" dirty="0">
                <a:solidFill>
                  <a:srgbClr val="293955"/>
                </a:solidFill>
                <a:latin typeface="Times New Roman" panose="02020603050405020304" pitchFamily="18" charset="0"/>
                <a:ea typeface="Calibri" panose="020F0502020204030204" pitchFamily="34" charset="0"/>
              </a:rPr>
              <a:t>]. URL: http://</a:t>
            </a:r>
            <a:r>
              <a:rPr lang="en-US" sz="1600" dirty="0" err="1">
                <a:solidFill>
                  <a:srgbClr val="293955"/>
                </a:solidFill>
                <a:latin typeface="Times New Roman" panose="02020603050405020304" pitchFamily="18" charset="0"/>
                <a:ea typeface="Calibri" panose="020F0502020204030204" pitchFamily="34" charset="0"/>
              </a:rPr>
              <a:t>flurrymobile.tumblr.com</a:t>
            </a:r>
            <a:r>
              <a:rPr lang="en-US" sz="1600" dirty="0">
                <a:solidFill>
                  <a:srgbClr val="293955"/>
                </a:solidFill>
                <a:latin typeface="Times New Roman" panose="02020603050405020304" pitchFamily="18" charset="0"/>
                <a:ea typeface="Calibri" panose="020F0502020204030204" pitchFamily="34" charset="0"/>
              </a:rPr>
              <a:t>/post/136677391508/stateofmobile2015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Apple Inc., “Health informatics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ios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health</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BabyJoyApp, “Child’s growth and development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babyjoy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android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Seacloud Software,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seacloud</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bc</a:t>
            </a:r>
            <a:r>
              <a:rPr lang="en-US"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 Nikitin,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itunes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rodilsa</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477391124?</a:t>
            </a:r>
            <a:r>
              <a:rPr lang="en-US" sz="1600" dirty="0">
                <a:solidFill>
                  <a:srgbClr val="293955"/>
                </a:solidFill>
                <a:latin typeface="Times New Roman" panose="02020603050405020304" pitchFamily="18" charset="0"/>
                <a:ea typeface="Calibri" panose="020F0502020204030204" pitchFamily="34" charset="0"/>
              </a:rPr>
              <a: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&amp;</a:t>
            </a:r>
            <a:r>
              <a:rPr lang="en-US" sz="1600" dirty="0" err="1">
                <a:solidFill>
                  <a:srgbClr val="293955"/>
                </a:solidFill>
                <a:latin typeface="Times New Roman" panose="02020603050405020304" pitchFamily="18" charset="0"/>
                <a:ea typeface="Calibri" panose="020F0502020204030204" pitchFamily="34" charset="0"/>
              </a:rPr>
              <a:t>mt</a:t>
            </a:r>
            <a:r>
              <a:rPr lang="ru-RU" sz="1600" dirty="0">
                <a:solidFill>
                  <a:srgbClr val="293955"/>
                </a:solidFill>
                <a:latin typeface="Times New Roman" panose="02020603050405020304" pitchFamily="18" charset="0"/>
                <a:ea typeface="Calibri" panose="020F0502020204030204" pitchFamily="34" charset="0"/>
              </a:rPr>
              <a:t>=8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15</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610173" y="1864360"/>
            <a:ext cx="11784454" cy="7804059"/>
          </a:xfrm>
          <a:prstGeom prst="rect">
            <a:avLst/>
          </a:prstGeom>
        </p:spPr>
        <p:txBody>
          <a:bodyPr wrap="square">
            <a:spAutoFit/>
          </a:bodyPr>
          <a:lstStyle/>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Y. Ding, “Child’s growth and development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itunes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firstyear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baby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feeding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timer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sleep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nappie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log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645810513?</a:t>
            </a:r>
            <a:r>
              <a:rPr lang="en-US" sz="1600" dirty="0">
                <a:solidFill>
                  <a:srgbClr val="293955"/>
                </a:solidFill>
                <a:latin typeface="Times New Roman" panose="02020603050405020304" pitchFamily="18" charset="0"/>
              </a:rPr>
              <a:t>l</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en</a:t>
            </a:r>
            <a:r>
              <a:rPr lang="ru-RU" sz="1600" dirty="0">
                <a:solidFill>
                  <a:srgbClr val="293955"/>
                </a:solidFill>
                <a:latin typeface="Times New Roman" panose="02020603050405020304" pitchFamily="18" charset="0"/>
              </a:rPr>
              <a:t>&amp;</a:t>
            </a:r>
            <a:r>
              <a:rPr lang="en-US" sz="1600" dirty="0" err="1">
                <a:solidFill>
                  <a:srgbClr val="293955"/>
                </a:solidFill>
                <a:latin typeface="Times New Roman" panose="02020603050405020304" pitchFamily="18" charset="0"/>
              </a:rPr>
              <a:t>mt</a:t>
            </a:r>
            <a:r>
              <a:rPr lang="ru-RU" sz="1600" dirty="0">
                <a:solidFill>
                  <a:srgbClr val="293955"/>
                </a:solidFill>
                <a:latin typeface="Times New Roman" panose="02020603050405020304" pitchFamily="18" charset="0"/>
              </a:rPr>
              <a:t>=8 (дата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Anhui Huami Information Technology Co. Ltd., “Health informatics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play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store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details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xiaomi</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hm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health </a:t>
            </a:r>
            <a:r>
              <a:rPr lang="ru-RU" sz="1600" dirty="0">
                <a:solidFill>
                  <a:srgbClr val="293955"/>
                </a:solidFill>
                <a:latin typeface="Times New Roman" panose="02020603050405020304" pitchFamily="18" charset="0"/>
              </a:rPr>
              <a:t>(дата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IDC Corporate USA, “Worldwide Quarterly Mobile Phone Tracker”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idc</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tracker</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showproductinfo</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jsp</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prod</a:t>
            </a:r>
            <a:r>
              <a:rPr lang="ru-RU" sz="1600" dirty="0">
                <a:solidFill>
                  <a:srgbClr val="293955"/>
                </a:solidFill>
                <a:latin typeface="Times New Roman" panose="02020603050405020304" pitchFamily="18" charset="0"/>
              </a:rPr>
              <a:t>_</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=37 (дата обращения: 12.01.2018);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 Forms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intl</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forms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about</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Google Fit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developers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fit</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overview </a:t>
            </a:r>
            <a:r>
              <a:rPr lang="ru-RU" sz="1600" dirty="0">
                <a:solidFill>
                  <a:srgbClr val="293955"/>
                </a:solidFill>
                <a:latin typeface="Times New Roman" panose="02020603050405020304" pitchFamily="18" charset="0"/>
              </a:rPr>
              <a:t>(дата обращения: 08.03.2018);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Material design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design.google</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resources</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сервиса для хостинга IT-проектов и их совместной разработки </a:t>
            </a:r>
            <a:r>
              <a:rPr lang="en-US" sz="1600" dirty="0">
                <a:solidFill>
                  <a:srgbClr val="293955"/>
                </a:solidFill>
                <a:latin typeface="Times New Roman" panose="02020603050405020304" pitchFamily="18" charset="0"/>
              </a:rPr>
              <a:t>GitHub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надстройки для сервиса </a:t>
            </a:r>
            <a:r>
              <a:rPr lang="en-US" sz="1600" dirty="0">
                <a:solidFill>
                  <a:srgbClr val="293955"/>
                </a:solidFill>
                <a:latin typeface="Times New Roman" panose="02020603050405020304" pitchFamily="18" charset="0"/>
              </a:rPr>
              <a:t>GitHub</a:t>
            </a:r>
            <a:r>
              <a:rPr lang="ru-RU" sz="1600" dirty="0">
                <a:solidFill>
                  <a:srgbClr val="293955"/>
                </a:solidFill>
                <a:latin typeface="Times New Roman" panose="02020603050405020304" pitchFamily="18" charset="0"/>
              </a:rPr>
              <a:t> - </a:t>
            </a:r>
            <a:r>
              <a:rPr lang="en-US" sz="1600" dirty="0">
                <a:solidFill>
                  <a:srgbClr val="293955"/>
                </a:solidFill>
                <a:latin typeface="Times New Roman" panose="02020603050405020304" pitchFamily="18" charset="0"/>
              </a:rPr>
              <a:t>ZenHub</a:t>
            </a:r>
            <a:r>
              <a:rPr lang="ru-RU" sz="1600" dirty="0">
                <a:solidFill>
                  <a:srgbClr val="293955"/>
                </a:solidFill>
                <a:latin typeface="Times New Roman" panose="02020603050405020304" pitchFamily="18" charset="0"/>
              </a:rPr>
              <a:t>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www.zenhub.com</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MPAndroidChart под </a:t>
            </a:r>
            <a:r>
              <a:rPr lang="en-US" sz="1600" dirty="0">
                <a:solidFill>
                  <a:srgbClr val="293955"/>
                </a:solidFill>
                <a:latin typeface="Times New Roman" panose="02020603050405020304" pitchFamily="18" charset="0"/>
              </a:rPr>
              <a:t>Android</a:t>
            </a:r>
            <a:r>
              <a:rPr lang="ru-RU" sz="1600" dirty="0">
                <a:solidFill>
                  <a:srgbClr val="293955"/>
                </a:solidFill>
                <a:latin typeface="Times New Roman" panose="02020603050405020304" pitchFamily="18" charset="0"/>
              </a:rPr>
              <a:t> для отображения различных типов графиков и диаграмм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PhilJay</a:t>
            </a:r>
            <a:r>
              <a:rPr lang="ru-RU" sz="1600" dirty="0">
                <a:solidFill>
                  <a:srgbClr val="293955"/>
                </a:solidFill>
                <a:latin typeface="Times New Roman" panose="02020603050405020304" pitchFamily="18" charset="0"/>
              </a:rPr>
              <a:t>/MPAndroidChart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SlidingIntroScreen для </a:t>
            </a:r>
            <a:r>
              <a:rPr lang="en-US" sz="1600" dirty="0">
                <a:solidFill>
                  <a:srgbClr val="293955"/>
                </a:solidFill>
                <a:latin typeface="Times New Roman" panose="02020603050405020304" pitchFamily="18" charset="0"/>
              </a:rPr>
              <a:t>Android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MatthewTamlin</a:t>
            </a:r>
            <a:r>
              <a:rPr lang="ru-RU" sz="1600" dirty="0">
                <a:solidFill>
                  <a:srgbClr val="293955"/>
                </a:solidFill>
                <a:latin typeface="Times New Roman" panose="02020603050405020304" pitchFamily="18" charset="0"/>
              </a:rPr>
              <a:t>/SlidingIntroScreen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“Mobile and web application development platform”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 https://</a:t>
            </a:r>
            <a:r>
              <a:rPr lang="en-US" sz="1600" dirty="0" err="1">
                <a:solidFill>
                  <a:srgbClr val="293955"/>
                </a:solidFill>
                <a:latin typeface="Times New Roman" panose="02020603050405020304" pitchFamily="18" charset="0"/>
              </a:rPr>
              <a:t>firebase.google.com</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дата обращения</a:t>
            </a:r>
            <a:r>
              <a:rPr lang="en-US" sz="1600" dirty="0">
                <a:solidFill>
                  <a:srgbClr val="293955"/>
                </a:solidFill>
                <a:latin typeface="Times New Roman" panose="02020603050405020304" pitchFamily="18" charset="0"/>
              </a:rPr>
              <a:t>: 08.03.2018);</a:t>
            </a:r>
          </a:p>
          <a:p>
            <a:pPr marL="34290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“Google's free online calendar”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calendar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/(дата обращения: 09.05.2018).</a:t>
            </a:r>
          </a:p>
          <a:p>
            <a:pPr marL="342900" lvl="0" indent="-342900" algn="just">
              <a:lnSpc>
                <a:spcPct val="150000"/>
              </a:lnSpc>
              <a:buFont typeface="+mj-lt"/>
              <a:buAutoNum type="arabicPeriod" startAt="12"/>
            </a:pPr>
            <a:endParaRPr lang="ru-RU" sz="1600" dirty="0">
              <a:solidFill>
                <a:srgbClr val="293955"/>
              </a:solidFill>
              <a:latin typeface="Times New Roman" panose="02020603050405020304" pitchFamily="18" charset="0"/>
            </a:endParaRPr>
          </a:p>
        </p:txBody>
      </p:sp>
    </p:spTree>
    <p:extLst>
      <p:ext uri="{BB962C8B-B14F-4D97-AF65-F5344CB8AC3E}">
        <p14:creationId xmlns:p14="http://schemas.microsoft.com/office/powerpoint/2010/main" val="41130096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Группа 17">
            <a:extLst>
              <a:ext uri="{FF2B5EF4-FFF2-40B4-BE49-F238E27FC236}">
                <a16:creationId xmlns:a16="http://schemas.microsoft.com/office/drawing/2014/main" id="{44307C87-AADB-F24E-9A1B-C471BC8F35AE}"/>
              </a:ext>
            </a:extLst>
          </p:cNvPr>
          <p:cNvGrpSpPr/>
          <p:nvPr/>
        </p:nvGrpSpPr>
        <p:grpSpPr>
          <a:xfrm>
            <a:off x="6502399" y="4854534"/>
            <a:ext cx="5115226" cy="3029046"/>
            <a:chOff x="7102175" y="1744484"/>
            <a:chExt cx="5115226" cy="3029046"/>
          </a:xfrm>
        </p:grpSpPr>
        <p:pic>
          <p:nvPicPr>
            <p:cNvPr id="7" name="Рисунок 6">
              <a:extLst>
                <a:ext uri="{FF2B5EF4-FFF2-40B4-BE49-F238E27FC236}">
                  <a16:creationId xmlns:a16="http://schemas.microsoft.com/office/drawing/2014/main" id="{09AA912A-D1DC-F745-BA9D-B702C91AF9C0}"/>
                </a:ext>
              </a:extLst>
            </p:cNvPr>
            <p:cNvPicPr>
              <a:picLocks noChangeAspect="1"/>
            </p:cNvPicPr>
            <p:nvPr/>
          </p:nvPicPr>
          <p:blipFill>
            <a:blip r:embed="rId3"/>
            <a:stretch>
              <a:fillRect/>
            </a:stretch>
          </p:blipFill>
          <p:spPr>
            <a:xfrm>
              <a:off x="7102175" y="1744484"/>
              <a:ext cx="3810000" cy="2540000"/>
            </a:xfrm>
            <a:prstGeom prst="rect">
              <a:avLst/>
            </a:prstGeom>
          </p:spPr>
        </p:pic>
        <p:pic>
          <p:nvPicPr>
            <p:cNvPr id="6" name="Рисунок 5">
              <a:extLst>
                <a:ext uri="{FF2B5EF4-FFF2-40B4-BE49-F238E27FC236}">
                  <a16:creationId xmlns:a16="http://schemas.microsoft.com/office/drawing/2014/main" id="{C1717A2F-28F6-9943-819A-E61E3A5B1DD3}"/>
                </a:ext>
              </a:extLst>
            </p:cNvPr>
            <p:cNvPicPr>
              <a:picLocks noChangeAspect="1"/>
            </p:cNvPicPr>
            <p:nvPr/>
          </p:nvPicPr>
          <p:blipFill>
            <a:blip r:embed="rId4"/>
            <a:stretch>
              <a:fillRect/>
            </a:stretch>
          </p:blipFill>
          <p:spPr>
            <a:xfrm>
              <a:off x="10186966" y="1970842"/>
              <a:ext cx="2030435" cy="2030435"/>
            </a:xfrm>
            <a:prstGeom prst="rect">
              <a:avLst/>
            </a:prstGeom>
          </p:spPr>
        </p:pic>
        <p:grpSp>
          <p:nvGrpSpPr>
            <p:cNvPr id="14" name="Группа 13">
              <a:extLst>
                <a:ext uri="{FF2B5EF4-FFF2-40B4-BE49-F238E27FC236}">
                  <a16:creationId xmlns:a16="http://schemas.microsoft.com/office/drawing/2014/main" id="{F1E5ECFF-4B11-FC47-ADA9-0716167A1F24}"/>
                </a:ext>
              </a:extLst>
            </p:cNvPr>
            <p:cNvGrpSpPr/>
            <p:nvPr/>
          </p:nvGrpSpPr>
          <p:grpSpPr>
            <a:xfrm>
              <a:off x="9131811" y="4078645"/>
              <a:ext cx="2424598" cy="694885"/>
              <a:chOff x="8721591" y="4144252"/>
              <a:chExt cx="2424598" cy="694885"/>
            </a:xfrm>
          </p:grpSpPr>
          <p:sp>
            <p:nvSpPr>
              <p:cNvPr id="8" name="TextBox 7">
                <a:extLst>
                  <a:ext uri="{FF2B5EF4-FFF2-40B4-BE49-F238E27FC236}">
                    <a16:creationId xmlns:a16="http://schemas.microsoft.com/office/drawing/2014/main" id="{CD1D222C-CD42-D54F-A3DC-A25A3B750CC5}"/>
                  </a:ext>
                </a:extLst>
              </p:cNvPr>
              <p:cNvSpPr txBox="1"/>
              <p:nvPr/>
            </p:nvSpPr>
            <p:spPr>
              <a:xfrm>
                <a:off x="9227742" y="4182547"/>
                <a:ext cx="191844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5</a:t>
                </a:r>
                <a:r>
                  <a:rPr lang="ru-RU" dirty="0"/>
                  <a:t>4</a:t>
                </a:r>
                <a:r>
                  <a:rPr lang="en-US" dirty="0"/>
                  <a:t>% [1]</a:t>
                </a: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3" name="Стрелка вправо 12">
                <a:extLst>
                  <a:ext uri="{FF2B5EF4-FFF2-40B4-BE49-F238E27FC236}">
                    <a16:creationId xmlns:a16="http://schemas.microsoft.com/office/drawing/2014/main" id="{3B5929B3-4DDC-0B4E-9143-38620709F72C}"/>
                  </a:ext>
                </a:extLst>
              </p:cNvPr>
              <p:cNvSpPr/>
              <p:nvPr/>
            </p:nvSpPr>
            <p:spPr>
              <a:xfrm rot="16200000">
                <a:off x="8721012" y="4144831"/>
                <a:ext cx="555812" cy="554653"/>
              </a:xfrm>
              <a:prstGeom prst="right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ru-RU" sz="2400" b="0" i="0" u="none" strike="noStrike" cap="none" spc="0" normalizeH="0" baseline="0">
                  <a:ln>
                    <a:noFill/>
                  </a:ln>
                  <a:solidFill>
                    <a:srgbClr val="FFFFFF"/>
                  </a:solidFill>
                  <a:effectLst/>
                  <a:uFillTx/>
                  <a:latin typeface="+mj-lt"/>
                  <a:ea typeface="+mj-ea"/>
                  <a:cs typeface="+mj-cs"/>
                  <a:sym typeface="Helvetica Light"/>
                </a:endParaRPr>
              </a:p>
            </p:txBody>
          </p:sp>
        </p:grpSp>
      </p:grpSp>
      <p:pic>
        <p:nvPicPr>
          <p:cNvPr id="11" name="Рисунок 10">
            <a:extLst>
              <a:ext uri="{FF2B5EF4-FFF2-40B4-BE49-F238E27FC236}">
                <a16:creationId xmlns:a16="http://schemas.microsoft.com/office/drawing/2014/main" id="{2FDDDBDF-7BCB-2248-9AD7-38BC037BCBDE}"/>
              </a:ext>
            </a:extLst>
          </p:cNvPr>
          <p:cNvPicPr>
            <a:picLocks noChangeAspect="1"/>
          </p:cNvPicPr>
          <p:nvPr/>
        </p:nvPicPr>
        <p:blipFill>
          <a:blip r:embed="rId5"/>
          <a:stretch>
            <a:fillRect/>
          </a:stretch>
        </p:blipFill>
        <p:spPr>
          <a:xfrm>
            <a:off x="1164038" y="4668120"/>
            <a:ext cx="5496512" cy="3215460"/>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6">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sp>
        <p:nvSpPr>
          <p:cNvPr id="12" name="TextBox 11">
            <a:extLst>
              <a:ext uri="{FF2B5EF4-FFF2-40B4-BE49-F238E27FC236}">
                <a16:creationId xmlns:a16="http://schemas.microsoft.com/office/drawing/2014/main" id="{8F0E5332-0EC1-984C-96B5-559BCE8B8595}"/>
              </a:ext>
            </a:extLst>
          </p:cNvPr>
          <p:cNvSpPr txBox="1"/>
          <p:nvPr/>
        </p:nvSpPr>
        <p:spPr>
          <a:xfrm>
            <a:off x="920819" y="9250541"/>
            <a:ext cx="187070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600" b="0" i="0" u="none" strike="noStrike" cap="none" spc="0" normalizeH="0" baseline="0" dirty="0">
                <a:ln>
                  <a:noFill/>
                </a:ln>
                <a:solidFill>
                  <a:srgbClr val="000000"/>
                </a:solidFill>
                <a:effectLst/>
                <a:uFillTx/>
                <a:latin typeface="+mj-lt"/>
                <a:ea typeface="+mj-ea"/>
                <a:cs typeface="+mj-cs"/>
                <a:sym typeface="Helvetica Light"/>
              </a:rPr>
              <a:t>[1]</a:t>
            </a:r>
            <a:r>
              <a:rPr lang="ru-RU" sz="1600" dirty="0"/>
              <a:t> Flurry Analytics </a:t>
            </a:r>
          </a:p>
        </p:txBody>
      </p:sp>
      <p:sp>
        <p:nvSpPr>
          <p:cNvPr id="16" name="Прямоугольная выноска 15">
            <a:extLst>
              <a:ext uri="{FF2B5EF4-FFF2-40B4-BE49-F238E27FC236}">
                <a16:creationId xmlns:a16="http://schemas.microsoft.com/office/drawing/2014/main" id="{130FEEB5-8C5E-144E-B545-F106B0367164}"/>
              </a:ext>
            </a:extLst>
          </p:cNvPr>
          <p:cNvSpPr/>
          <p:nvPr/>
        </p:nvSpPr>
        <p:spPr>
          <a:xfrm>
            <a:off x="787399" y="1862102"/>
            <a:ext cx="11430001" cy="964367"/>
          </a:xfrm>
          <a:prstGeom prst="wedgeRectCallout">
            <a:avLst>
              <a:gd name="adj1" fmla="val -22204"/>
              <a:gd name="adj2" fmla="val 79765"/>
            </a:avLst>
          </a:prstGeom>
          <a:solidFill>
            <a:srgbClr val="29395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ru-RU" sz="2800" b="1" dirty="0">
                <a:solidFill>
                  <a:schemeClr val="bg1"/>
                </a:solidFill>
                <a:latin typeface="Times New Roman" panose="02020603050405020304" pitchFamily="18" charset="0"/>
                <a:ea typeface="Times New Roman" panose="02020603050405020304" pitchFamily="18" charset="0"/>
              </a:rPr>
              <a:t>«Будущее связано с тем, что человек вводится в систему цифровой медицины и здравоохранения» </a:t>
            </a:r>
            <a:endParaRPr kumimoji="0" lang="ru-RU" sz="2800" b="1" i="0" u="none" strike="noStrike" cap="none" spc="0" normalizeH="0" baseline="0" dirty="0">
              <a:ln>
                <a:noFill/>
              </a:ln>
              <a:solidFill>
                <a:schemeClr val="bg1"/>
              </a:solidFill>
              <a:effectLst/>
              <a:uFillTx/>
              <a:latin typeface="+mj-lt"/>
              <a:ea typeface="+mj-ea"/>
              <a:cs typeface="+mj-cs"/>
              <a:sym typeface="Helvetica Light"/>
            </a:endParaRPr>
          </a:p>
        </p:txBody>
      </p:sp>
      <p:sp>
        <p:nvSpPr>
          <p:cNvPr id="17" name="Прямоугольник 16">
            <a:extLst>
              <a:ext uri="{FF2B5EF4-FFF2-40B4-BE49-F238E27FC236}">
                <a16:creationId xmlns:a16="http://schemas.microsoft.com/office/drawing/2014/main" id="{B901C7D6-46E4-724B-9F35-39E29B235FF6}"/>
              </a:ext>
            </a:extLst>
          </p:cNvPr>
          <p:cNvSpPr/>
          <p:nvPr/>
        </p:nvSpPr>
        <p:spPr>
          <a:xfrm>
            <a:off x="617200" y="3193562"/>
            <a:ext cx="11600200" cy="584775"/>
          </a:xfrm>
          <a:prstGeom prst="rect">
            <a:avLst/>
          </a:prstGeom>
        </p:spPr>
        <p:txBody>
          <a:bodyPr wrap="square">
            <a:spAutoFit/>
          </a:bodyPr>
          <a:lstStyle/>
          <a:p>
            <a:pPr algn="l"/>
            <a:r>
              <a:rPr lang="ru-RU" sz="3200" b="1" dirty="0">
                <a:solidFill>
                  <a:schemeClr val="tx1"/>
                </a:solidFill>
                <a:latin typeface="Times New Roman" panose="02020603050405020304" pitchFamily="18" charset="0"/>
                <a:ea typeface="Times New Roman" panose="02020603050405020304" pitchFamily="18" charset="0"/>
              </a:rPr>
              <a:t>Глава Минздрава РФ Вероника Скворцова </a:t>
            </a:r>
            <a:endParaRPr lang="ru-RU" sz="3200" dirty="0">
              <a:solidFill>
                <a:schemeClr val="tx1"/>
              </a:solidFill>
            </a:endParaRPr>
          </a:p>
        </p:txBody>
      </p:sp>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0822707" y="169704"/>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pic>
        <p:nvPicPr>
          <p:cNvPr id="3" name="Рисунок 2">
            <a:extLst>
              <a:ext uri="{FF2B5EF4-FFF2-40B4-BE49-F238E27FC236}">
                <a16:creationId xmlns:a16="http://schemas.microsoft.com/office/drawing/2014/main" id="{49AB64B3-6F88-1148-8ABD-9B8E720B3972}"/>
              </a:ext>
            </a:extLst>
          </p:cNvPr>
          <p:cNvPicPr>
            <a:picLocks noChangeAspect="1"/>
          </p:cNvPicPr>
          <p:nvPr/>
        </p:nvPicPr>
        <p:blipFill>
          <a:blip r:embed="rId7"/>
          <a:stretch>
            <a:fillRect/>
          </a:stretch>
        </p:blipFill>
        <p:spPr>
          <a:xfrm>
            <a:off x="7591113" y="341837"/>
            <a:ext cx="2886559" cy="954427"/>
          </a:xfrm>
          <a:prstGeom prst="rect">
            <a:avLst/>
          </a:prstGeom>
        </p:spPr>
      </p:pic>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pic>
        <p:nvPicPr>
          <p:cNvPr id="4" name="Рисунок 3">
            <a:extLst>
              <a:ext uri="{FF2B5EF4-FFF2-40B4-BE49-F238E27FC236}">
                <a16:creationId xmlns:a16="http://schemas.microsoft.com/office/drawing/2014/main" id="{71FDCB13-0C34-8144-9294-67F73CD02132}"/>
              </a:ext>
            </a:extLst>
          </p:cNvPr>
          <p:cNvPicPr>
            <a:picLocks noChangeAspect="1"/>
          </p:cNvPicPr>
          <p:nvPr/>
        </p:nvPicPr>
        <p:blipFill>
          <a:blip r:embed="rId3"/>
          <a:stretch>
            <a:fillRect/>
          </a:stretch>
        </p:blipFill>
        <p:spPr>
          <a:xfrm>
            <a:off x="9556392" y="5863233"/>
            <a:ext cx="2984500" cy="3276600"/>
          </a:xfrm>
          <a:prstGeom prst="rect">
            <a:avLst/>
          </a:prstGeom>
        </p:spPr>
      </p:pic>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pic>
        <p:nvPicPr>
          <p:cNvPr id="5" name="Рисунок 4">
            <a:extLst>
              <a:ext uri="{FF2B5EF4-FFF2-40B4-BE49-F238E27FC236}">
                <a16:creationId xmlns:a16="http://schemas.microsoft.com/office/drawing/2014/main" id="{31CBD86C-BB41-8149-8C51-821449B58206}"/>
              </a:ext>
            </a:extLst>
          </p:cNvPr>
          <p:cNvPicPr>
            <a:picLocks noChangeAspect="1"/>
          </p:cNvPicPr>
          <p:nvPr/>
        </p:nvPicPr>
        <p:blipFill rotWithShape="1">
          <a:blip r:embed="rId5"/>
          <a:srcRect l="25740" t="52818" r="21958" b="10680"/>
          <a:stretch/>
        </p:blipFill>
        <p:spPr>
          <a:xfrm>
            <a:off x="8494686" y="2720944"/>
            <a:ext cx="2954830" cy="1031081"/>
          </a:xfrm>
          <a:prstGeom prst="rect">
            <a:avLst/>
          </a:prstGeom>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pic>
        <p:nvPicPr>
          <p:cNvPr id="8" name="Рисунок 7">
            <a:extLst>
              <a:ext uri="{FF2B5EF4-FFF2-40B4-BE49-F238E27FC236}">
                <a16:creationId xmlns:a16="http://schemas.microsoft.com/office/drawing/2014/main" id="{52DEEE91-00AD-2C43-B3A9-ABA774C4A6AE}"/>
              </a:ext>
            </a:extLst>
          </p:cNvPr>
          <p:cNvPicPr>
            <a:picLocks noChangeAspect="1"/>
          </p:cNvPicPr>
          <p:nvPr/>
        </p:nvPicPr>
        <p:blipFill>
          <a:blip r:embed="rId5"/>
          <a:stretch>
            <a:fillRect/>
          </a:stretch>
        </p:blipFill>
        <p:spPr>
          <a:xfrm>
            <a:off x="10055327" y="3512655"/>
            <a:ext cx="1778000" cy="1778000"/>
          </a:xfrm>
          <a:prstGeom prst="rect">
            <a:avLst/>
          </a:prstGeom>
        </p:spPr>
      </p:pic>
      <p:cxnSp>
        <p:nvCxnSpPr>
          <p:cNvPr id="4" name="Прямая соединительная линия 3">
            <a:extLst>
              <a:ext uri="{FF2B5EF4-FFF2-40B4-BE49-F238E27FC236}">
                <a16:creationId xmlns:a16="http://schemas.microsoft.com/office/drawing/2014/main" id="{519EC973-966B-BF42-A648-072475A7AA8D}"/>
              </a:ext>
            </a:extLst>
          </p:cNvPr>
          <p:cNvCxnSpPr>
            <a:endCxn id="8" idx="1"/>
          </p:cNvCxnSpPr>
          <p:nvPr/>
        </p:nvCxnSpPr>
        <p:spPr>
          <a:xfrm>
            <a:off x="9128502" y="4401655"/>
            <a:ext cx="926825" cy="0"/>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Рисунок 2">
            <a:extLst>
              <a:ext uri="{FF2B5EF4-FFF2-40B4-BE49-F238E27FC236}">
                <a16:creationId xmlns:a16="http://schemas.microsoft.com/office/drawing/2014/main" id="{FA709D7E-E7F0-8841-BBA3-6A91F6B4832C}"/>
              </a:ext>
            </a:extLst>
          </p:cNvPr>
          <p:cNvPicPr>
            <a:picLocks noChangeAspect="1"/>
          </p:cNvPicPr>
          <p:nvPr/>
        </p:nvPicPr>
        <p:blipFill rotWithShape="1">
          <a:blip r:embed="rId6"/>
          <a:srcRect l="20366" r="21570"/>
          <a:stretch/>
        </p:blipFill>
        <p:spPr>
          <a:xfrm>
            <a:off x="9863290" y="5491766"/>
            <a:ext cx="2162074" cy="1861820"/>
          </a:xfrm>
          <a:prstGeom prst="rect">
            <a:avLst/>
          </a:prstGeom>
        </p:spPr>
      </p:pic>
      <p:cxnSp>
        <p:nvCxnSpPr>
          <p:cNvPr id="12" name="Прямая соединительная линия 11">
            <a:extLst>
              <a:ext uri="{FF2B5EF4-FFF2-40B4-BE49-F238E27FC236}">
                <a16:creationId xmlns:a16="http://schemas.microsoft.com/office/drawing/2014/main" id="{7FBFC681-D7ED-2B45-84A3-48FEF01CD35D}"/>
              </a:ext>
            </a:extLst>
          </p:cNvPr>
          <p:cNvCxnSpPr>
            <a:cxnSpLocks/>
          </p:cNvCxnSpPr>
          <p:nvPr/>
        </p:nvCxnSpPr>
        <p:spPr>
          <a:xfrm>
            <a:off x="9128501" y="4599211"/>
            <a:ext cx="1347588" cy="1371545"/>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208</TotalTime>
  <Words>1823</Words>
  <Application>Microsoft Macintosh PowerPoint</Application>
  <PresentationFormat>Произвольный</PresentationFormat>
  <Paragraphs>224</Paragraphs>
  <Slides>16</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vt:i4>
      </vt:variant>
    </vt:vector>
  </HeadingPairs>
  <TitlesOfParts>
    <vt:vector size="25" baseType="lpstr">
      <vt:lpstr>Arial</vt:lpstr>
      <vt:lpstr>Arial Narrow</vt:lpstr>
      <vt:lpstr>Calibri</vt:lpstr>
      <vt:lpstr>Helvetica</vt:lpstr>
      <vt:lpstr>Helvetica Light</vt:lpstr>
      <vt:lpstr>Helvetica Neue</vt:lpstr>
      <vt:lpstr>Times New Roman</vt:lpstr>
      <vt:lpstr>yandex-sans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38</cp:revision>
  <dcterms:modified xsi:type="dcterms:W3CDTF">2018-05-12T13:37:12Z</dcterms:modified>
</cp:coreProperties>
</file>